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4"/>
  </p:notesMasterIdLst>
  <p:sldIdLst>
    <p:sldId id="259" r:id="rId2"/>
    <p:sldId id="317" r:id="rId3"/>
    <p:sldId id="318" r:id="rId4"/>
    <p:sldId id="315" r:id="rId5"/>
    <p:sldId id="312" r:id="rId6"/>
    <p:sldId id="319" r:id="rId7"/>
    <p:sldId id="314" r:id="rId8"/>
    <p:sldId id="320" r:id="rId9"/>
    <p:sldId id="316" r:id="rId10"/>
    <p:sldId id="304" r:id="rId11"/>
    <p:sldId id="321" r:id="rId12"/>
    <p:sldId id="30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2382" autoAdjust="0"/>
  </p:normalViewPr>
  <p:slideViewPr>
    <p:cSldViewPr snapToGrid="0" snapToObjects="1">
      <p:cViewPr varScale="1">
        <p:scale>
          <a:sx n="52" d="100"/>
          <a:sy n="52" d="100"/>
        </p:scale>
        <p:origin x="72" y="2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865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232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27007-4A7A-4AB7-82BD-65FB5E57683D}" type="datetimeFigureOut">
              <a:rPr lang="fr-CA" smtClean="0"/>
              <a:t>2026-06-16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B48F1-F3A7-41D9-98BC-42F928AB1BF5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4094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B48F1-F3A7-41D9-98BC-42F928AB1BF5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9332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À lire et voir si les délégués ont des questions. Ensuite, s’ils en ont de plus. Première ébauche pour recueillir les commentaires et en </a:t>
            </a:r>
            <a:r>
              <a:rPr lang="fr-CA"/>
              <a:t>octobre se </a:t>
            </a:r>
            <a:r>
              <a:rPr lang="fr-CA" dirty="0"/>
              <a:t>pourra être plus élaboré. Ce document servira de model lors de la prochaine entente.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B48F1-F3A7-41D9-98BC-42F928AB1BF5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612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FFB83-A184-B57C-2E9D-E54FB3427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A049ABC-0517-175D-8C8C-54098EA8BA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F03A57-05C3-C07E-5060-D99DD95218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À lire et voir si les délégués ont des questions. Ensuite, s’ils en ont de plus. Première ébauche pour </a:t>
            </a:r>
            <a:r>
              <a:rPr lang="fr-CA" dirty="0" err="1"/>
              <a:t>reccueillir</a:t>
            </a:r>
            <a:r>
              <a:rPr lang="fr-CA" dirty="0"/>
              <a:t> les commentaires et en octobre ce pourra être plus élaboré. Ce document servira de model lors de la prochaine entente.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D59454-ECA5-0E8D-03B6-A858933E9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B48F1-F3A7-41D9-98BC-42F928AB1BF5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3319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DE3B395-A446-A347-95DC-C4C0773520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5424" y="1574357"/>
            <a:ext cx="6197141" cy="3134084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DB7AD469-FF3B-D548-A16E-137CBCFF5E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6113" y="6154812"/>
            <a:ext cx="8794751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CA" dirty="0"/>
              <a:t>Titre</a:t>
            </a:r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34D2D62F-25B3-884F-ABDD-F46075478C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40813" y="6282028"/>
            <a:ext cx="2830664" cy="25378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CA" dirty="0"/>
              <a:t>Date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2D1DEE7-4CCE-0D41-9E7B-5A537A74F91A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762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3E62-EABA-2B42-982A-2C534D0D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CA"/>
              <a:t>Modifier le style du titre</a:t>
            </a:r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375C7F-6E78-6841-8CBA-4826FE3F36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3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FF78FF3-29CD-734F-A497-974CB06F28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31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933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51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696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97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5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19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07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7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30BF6-9F31-1D49-85C6-8DDEE19B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781" y="2784937"/>
            <a:ext cx="10515600" cy="649067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CA" dirty="0"/>
              <a:t>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18FAA22-B6F5-644A-A333-31D968638EAB}"/>
              </a:ext>
            </a:extLst>
          </p:cNvPr>
          <p:cNvCxnSpPr>
            <a:cxnSpLocks/>
          </p:cNvCxnSpPr>
          <p:nvPr userDrawn="1"/>
        </p:nvCxnSpPr>
        <p:spPr>
          <a:xfrm>
            <a:off x="349907" y="6535812"/>
            <a:ext cx="1144192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07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83E787C2-7B8C-1F43-A789-0264A20F6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6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75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1" r:id="rId6"/>
    <p:sldLayoutId id="2147483660" r:id="rId7"/>
    <p:sldLayoutId id="2147483662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>
            <p:custDataLst>
              <p:tags r:id="rId1"/>
            </p:custDataLst>
          </p:nvPr>
        </p:nvSpPr>
        <p:spPr>
          <a:xfrm>
            <a:off x="2434857" y="1956391"/>
            <a:ext cx="8537944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pic>
        <p:nvPicPr>
          <p:cNvPr id="1027" name="Picture 3" descr="C:\Users\Manuel\Desktop\Logo Réseau\Logo\NUMERIQUE\PNG\RDSBM_Logo_RVB_Blanc.pn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9" y="118254"/>
            <a:ext cx="5178207" cy="217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E1687B-02A7-DEDF-2979-5A8243F45A5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1810197"/>
            <a:ext cx="12192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CA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CA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fr-CA" sz="4000" dirty="0">
                <a:solidFill>
                  <a:schemeClr val="bg1"/>
                </a:solidFill>
              </a:rPr>
              <a:t>17 juin 2026</a:t>
            </a:r>
          </a:p>
          <a:p>
            <a:pPr algn="ctr"/>
            <a:endParaRPr lang="fr-CA" sz="4400" dirty="0">
              <a:solidFill>
                <a:schemeClr val="bg1"/>
              </a:solidFill>
            </a:endParaRPr>
          </a:p>
          <a:p>
            <a:pPr algn="ctr"/>
            <a:r>
              <a:rPr lang="fr-CA" sz="7500" i="1" dirty="0">
                <a:solidFill>
                  <a:schemeClr val="bg1"/>
                </a:solidFill>
              </a:rPr>
              <a:t>Comité des délégués</a:t>
            </a:r>
          </a:p>
        </p:txBody>
      </p:sp>
    </p:spTree>
    <p:extLst>
      <p:ext uri="{BB962C8B-B14F-4D97-AF65-F5344CB8AC3E}">
        <p14:creationId xmlns:p14="http://schemas.microsoft.com/office/powerpoint/2010/main" val="3086560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F17D8-AF6D-AE67-89C4-2247815E52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dirty="0"/>
              <a:t>Échéancier provisoire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386F5E-16DF-5AD0-6103-4BE599791A9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400" y="1333528"/>
            <a:ext cx="11920849" cy="5301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u="sng" dirty="0">
                <a:solidFill>
                  <a:schemeClr val="bg1"/>
                </a:solidFill>
              </a:rPr>
              <a:t>Juin 2026</a:t>
            </a:r>
            <a:r>
              <a:rPr lang="fr-CA" dirty="0">
                <a:solidFill>
                  <a:schemeClr val="bg1"/>
                </a:solidFill>
              </a:rPr>
              <a:t> : échange sur balises temporaires de financement FLAC </a:t>
            </a:r>
          </a:p>
          <a:p>
            <a:pPr marL="285750" lvl="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u="sng" dirty="0">
                <a:solidFill>
                  <a:schemeClr val="bg1"/>
                </a:solidFill>
              </a:rPr>
              <a:t>De juin à comité des délégués d’automne</a:t>
            </a:r>
            <a:r>
              <a:rPr lang="fr-CA" dirty="0">
                <a:solidFill>
                  <a:schemeClr val="bg1"/>
                </a:solidFill>
              </a:rPr>
              <a:t> : ententes finales pour projets 2026-2027 liés à la FLAC</a:t>
            </a:r>
          </a:p>
          <a:p>
            <a:pPr marL="285750" lvl="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u="sng" dirty="0">
                <a:solidFill>
                  <a:schemeClr val="bg1"/>
                </a:solidFill>
              </a:rPr>
              <a:t>Comité des délégués automne 2026</a:t>
            </a:r>
            <a:r>
              <a:rPr lang="fr-CA" dirty="0">
                <a:solidFill>
                  <a:schemeClr val="bg1"/>
                </a:solidFill>
              </a:rPr>
              <a:t> : 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lancer la démarche des tables visant à consulter sur les enjeux prioritaires et clarifier les orientations/ plans d’action des tables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finaliser la discussion sur les balises de financement FLAC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u="sng" dirty="0">
                <a:solidFill>
                  <a:schemeClr val="bg1"/>
                </a:solidFill>
              </a:rPr>
              <a:t> Renouvellement entre temps de l’entente FLAC pour X mois</a:t>
            </a:r>
          </a:p>
          <a:p>
            <a:pPr marL="285750" lvl="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u="sng" dirty="0">
                <a:solidFill>
                  <a:schemeClr val="bg1"/>
                </a:solidFill>
              </a:rPr>
              <a:t>Grande assemblée en janvier/février 2027</a:t>
            </a:r>
            <a:r>
              <a:rPr lang="fr-CA" dirty="0">
                <a:solidFill>
                  <a:schemeClr val="bg1"/>
                </a:solidFill>
              </a:rPr>
              <a:t> : 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priorités territoriales à clarifier;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échanges sur les critères de financement FLAC (démarche consultative).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dirty="0">
                <a:solidFill>
                  <a:schemeClr val="bg1"/>
                </a:solidFill>
              </a:rPr>
              <a:t> </a:t>
            </a:r>
            <a:r>
              <a:rPr lang="fr-CA" u="sng" dirty="0">
                <a:solidFill>
                  <a:schemeClr val="bg1"/>
                </a:solidFill>
              </a:rPr>
              <a:t>Comité des délégués printemps 2027</a:t>
            </a:r>
            <a:r>
              <a:rPr lang="fr-CA" dirty="0">
                <a:solidFill>
                  <a:schemeClr val="bg1"/>
                </a:solidFill>
              </a:rPr>
              <a:t> :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Adoption de critères de financement</a:t>
            </a:r>
          </a:p>
          <a:p>
            <a:pPr marL="7429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CA" dirty="0">
                <a:solidFill>
                  <a:schemeClr val="bg1"/>
                </a:solidFill>
              </a:rPr>
              <a:t>Entamer un processus pour collecter auprès des tables les demandes financières liées à la FLAC et au renouvellement de l’entente (date limite de collecte : 30 juin 2027)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dirty="0">
                <a:solidFill>
                  <a:schemeClr val="bg1"/>
                </a:solidFill>
              </a:rPr>
              <a:t> </a:t>
            </a:r>
            <a:r>
              <a:rPr lang="fr-CA" u="sng" dirty="0">
                <a:solidFill>
                  <a:schemeClr val="bg1"/>
                </a:solidFill>
              </a:rPr>
              <a:t>Mi-août 2027 :</a:t>
            </a:r>
            <a:r>
              <a:rPr lang="fr-CA" dirty="0">
                <a:solidFill>
                  <a:schemeClr val="bg1"/>
                </a:solidFill>
              </a:rPr>
              <a:t> Finalisation du processus pour faire voter un budget à la FLAC à ce moment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fr-CA" dirty="0">
                <a:solidFill>
                  <a:schemeClr val="bg1"/>
                </a:solidFill>
              </a:rPr>
              <a:t> </a:t>
            </a:r>
            <a:r>
              <a:rPr lang="fr-CA" u="sng" dirty="0">
                <a:solidFill>
                  <a:schemeClr val="bg1"/>
                </a:solidFill>
              </a:rPr>
              <a:t>Grande assemblée automne 2027</a:t>
            </a:r>
            <a:r>
              <a:rPr lang="fr-CA" dirty="0">
                <a:solidFill>
                  <a:schemeClr val="bg1"/>
                </a:solidFill>
              </a:rPr>
              <a:t> pour finaliser la répartition des nouvelles enveloppes disponibles à la FLAC à partir des sommes accordées et des critères adoptés </a:t>
            </a:r>
            <a:endParaRPr lang="fr-CA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22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3AB7-1819-86DA-A36D-0E61EE54F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4BE492-9B45-5C7E-AA0A-A8B477C6310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199" y="341100"/>
            <a:ext cx="10515600" cy="649067"/>
          </a:xfrm>
        </p:spPr>
        <p:txBody>
          <a:bodyPr/>
          <a:lstStyle/>
          <a:p>
            <a:pPr algn="ctr"/>
            <a:r>
              <a:rPr lang="fr-CA" dirty="0"/>
              <a:t>Ordre du jour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722349-ED3E-338B-A93E-84B9CCB47D5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9113" y="1090033"/>
            <a:ext cx="10253771" cy="543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Mot de bienvenue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Lecture et adoption à l’unanimité de l’ODJ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Suivi des notes du 4 février et adoption à l’unanimité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financier 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Balises de financement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strike="sngStrike" dirty="0">
                <a:solidFill>
                  <a:schemeClr val="bg1"/>
                </a:solidFill>
              </a:rPr>
              <a:t>Critère de répartition de financement</a:t>
            </a:r>
            <a:endParaRPr lang="fr-CA" sz="1500" strike="sngStrike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Grande assemblée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Nouvelles des Tables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Nouvelles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Enjeux liés aux participations de tables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CDCBM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MRCBM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Comité santé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Suivis estriens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Points à ramener aux tables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Varia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Calendrier rencontres des délégués : Est-ce qu’on garde les mercredis? Suggestion des jeudis qui a été faite</a:t>
            </a:r>
            <a:endParaRPr lang="fr-CA" sz="1500" dirty="0">
              <a:solidFill>
                <a:schemeClr val="bg1"/>
              </a:solidFill>
            </a:endParaRPr>
          </a:p>
          <a:p>
            <a:pPr marL="292100" indent="-90170">
              <a:spcAft>
                <a:spcPts val="300"/>
              </a:spcAft>
              <a:buNone/>
              <a:tabLst>
                <a:tab pos="1170305" algn="l"/>
              </a:tabLst>
            </a:pPr>
            <a:r>
              <a:rPr lang="fr-FR" sz="1500" dirty="0">
                <a:solidFill>
                  <a:schemeClr val="bg1"/>
                </a:solidFill>
              </a:rPr>
              <a:t>		 28 Octobre / 4 novembre - 10 / 17 Février - 7 / 14 Avril - 9 / 16 Juin </a:t>
            </a:r>
            <a:endParaRPr lang="fr-CA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23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sz="4400" dirty="0"/>
              <a:t>FIN</a:t>
            </a:r>
          </a:p>
        </p:txBody>
      </p:sp>
    </p:spTree>
    <p:extLst>
      <p:ext uri="{BB962C8B-B14F-4D97-AF65-F5344CB8AC3E}">
        <p14:creationId xmlns:p14="http://schemas.microsoft.com/office/powerpoint/2010/main" val="3624115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D6D8B-5C0C-EFE9-66AC-CE4B39AB8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04A29E-97A4-8D11-6CCE-5F1A91E190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199" y="341100"/>
            <a:ext cx="10515600" cy="649067"/>
          </a:xfrm>
        </p:spPr>
        <p:txBody>
          <a:bodyPr/>
          <a:lstStyle/>
          <a:p>
            <a:pPr algn="ctr"/>
            <a:r>
              <a:rPr lang="fr-CA" dirty="0"/>
              <a:t>Ordre du jour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0932912-C8F2-588B-D749-55DEEB3BEED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9113" y="1090033"/>
            <a:ext cx="10253771" cy="543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Mot de bienvenue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Lecture et adoption à l’unanimité de l’ODJ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Suivi des notes du 4 février et adoption à l’unanimité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financier 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Balises de financement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strike="sngStrike" dirty="0">
                <a:solidFill>
                  <a:schemeClr val="bg1"/>
                </a:solidFill>
              </a:rPr>
              <a:t>Critère de répartition de financement</a:t>
            </a:r>
            <a:endParaRPr lang="fr-CA" sz="1500" strike="sngStrike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Grande assemblée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Nouvelles des Tables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Nouvelles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Enjeux liés aux participations de tables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CDCBM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MRCBM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Comité santé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Suivis estriens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Points à ramener aux tables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Varia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Calendrier rencontres des délégués : Est-ce qu’on garde les mercredis? Suggestion des jeudis qui a été faite</a:t>
            </a:r>
            <a:endParaRPr lang="fr-CA" sz="1500" dirty="0">
              <a:solidFill>
                <a:schemeClr val="bg1"/>
              </a:solidFill>
            </a:endParaRPr>
          </a:p>
          <a:p>
            <a:pPr marL="292100" indent="-90170">
              <a:spcAft>
                <a:spcPts val="300"/>
              </a:spcAft>
              <a:buNone/>
              <a:tabLst>
                <a:tab pos="1170305" algn="l"/>
              </a:tabLst>
            </a:pPr>
            <a:r>
              <a:rPr lang="fr-FR" sz="1500" dirty="0">
                <a:solidFill>
                  <a:schemeClr val="bg1"/>
                </a:solidFill>
              </a:rPr>
              <a:t>		 28 Octobre / 4 novembre - 10 / 17 Février - 7 / 14 Avril - 9 / 16 Juin </a:t>
            </a:r>
            <a:endParaRPr lang="fr-CA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08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4321-B51C-EF33-D664-E2F64CFE1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FE9277-5AB3-1B3B-98A1-5A8381063B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sz="5000" dirty="0"/>
              <a:t>Rapport annuel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68B076-B143-0E13-EB55-659244362F9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1829" y="2292267"/>
            <a:ext cx="116683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800" dirty="0">
              <a:solidFill>
                <a:schemeClr val="bg1"/>
              </a:solidFill>
            </a:endParaRPr>
          </a:p>
          <a:p>
            <a:pPr algn="ctr"/>
            <a:r>
              <a:rPr lang="fr-CA" sz="4000" dirty="0">
                <a:solidFill>
                  <a:schemeClr val="bg1"/>
                </a:solidFill>
              </a:rPr>
              <a:t> Des questions?</a:t>
            </a:r>
            <a:endParaRPr lang="fr-CA" sz="40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464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13B44-F299-C774-FCBD-5E724139C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083424-360A-E936-18CC-DE78A136CE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dirty="0"/>
              <a:t>Rapport annuel financier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7687ED-1606-0E40-B4EA-55069529640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4908" y="1384326"/>
            <a:ext cx="116683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800" dirty="0">
              <a:solidFill>
                <a:schemeClr val="bg1"/>
              </a:solidFill>
            </a:endParaRPr>
          </a:p>
          <a:p>
            <a:r>
              <a:rPr lang="fr-CA" sz="2800" dirty="0">
                <a:solidFill>
                  <a:schemeClr val="bg1"/>
                </a:solidFill>
              </a:rPr>
              <a:t> </a:t>
            </a:r>
          </a:p>
          <a:p>
            <a:br>
              <a:rPr lang="fr-CA" sz="2800" dirty="0">
                <a:solidFill>
                  <a:schemeClr val="bg1"/>
                </a:solidFill>
              </a:rPr>
            </a:br>
            <a:endParaRPr lang="fr-CA" sz="28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AB0ABD-DC7A-0AEA-D403-528BF6BC23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896" r="11111" b="7000"/>
          <a:stretch>
            <a:fillRect/>
          </a:stretch>
        </p:blipFill>
        <p:spPr>
          <a:xfrm>
            <a:off x="139820" y="1213317"/>
            <a:ext cx="11912360" cy="520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14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456F9-C9FA-41DA-3420-7ACE607BE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517E9-DB3C-BE26-5848-DE194F74A8A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dirty="0"/>
              <a:t>Rapport annuel financier (suite)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85E1BD-6F3E-83B6-A037-7A58E40E832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4908" y="1384326"/>
            <a:ext cx="116683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800" dirty="0">
              <a:solidFill>
                <a:schemeClr val="bg1"/>
              </a:solidFill>
            </a:endParaRPr>
          </a:p>
          <a:p>
            <a:r>
              <a:rPr lang="fr-CA" sz="2800" dirty="0">
                <a:solidFill>
                  <a:schemeClr val="bg1"/>
                </a:solidFill>
              </a:rPr>
              <a:t> </a:t>
            </a:r>
          </a:p>
          <a:p>
            <a:br>
              <a:rPr lang="fr-CA" sz="2800" dirty="0">
                <a:solidFill>
                  <a:schemeClr val="bg1"/>
                </a:solidFill>
              </a:rPr>
            </a:br>
            <a:endParaRPr lang="fr-CA" sz="28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1FAC2D-AA3E-F0DB-F776-38C1936E1C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158" r="26656" b="22228"/>
          <a:stretch>
            <a:fillRect/>
          </a:stretch>
        </p:blipFill>
        <p:spPr>
          <a:xfrm>
            <a:off x="190290" y="2075203"/>
            <a:ext cx="11811420" cy="25920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4D7755-22B2-778B-ECEA-70D25BFEAB1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876" t="38548" r="27046" b="54249"/>
          <a:stretch>
            <a:fillRect/>
          </a:stretch>
        </p:blipFill>
        <p:spPr>
          <a:xfrm>
            <a:off x="59375" y="1336684"/>
            <a:ext cx="11882959" cy="65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3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3D016-6627-76AF-20FA-D1994E01D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7EE208-7056-FDCD-AC6F-86641EDA31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199" y="341100"/>
            <a:ext cx="10515600" cy="649067"/>
          </a:xfrm>
        </p:spPr>
        <p:txBody>
          <a:bodyPr/>
          <a:lstStyle/>
          <a:p>
            <a:pPr algn="ctr"/>
            <a:r>
              <a:rPr lang="fr-CA" dirty="0"/>
              <a:t>Ordre du jour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59A8C8-B909-303F-1568-4CE57F8D98A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9113" y="1090033"/>
            <a:ext cx="10253771" cy="543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Mot de bienvenue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Lecture et adoption à l’unanimité de l’ODJ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Suivi des notes du 4 février et adoption à l’unanimité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financier 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Balises de financement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strike="sngStrike" dirty="0">
                <a:solidFill>
                  <a:schemeClr val="bg1"/>
                </a:solidFill>
              </a:rPr>
              <a:t>Critère de répartition de financement</a:t>
            </a:r>
            <a:endParaRPr lang="fr-CA" sz="1500" strike="sngStrike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Grande assemblée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Nouvelles des Tables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Nouvelles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Enjeux liés aux participations de tables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CDCBM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MRCBM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Comité santé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Suivis estriens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Points à ramener aux tables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Varia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Calendrier rencontres des délégués : Est-ce qu’on garde les mercredis? Suggestion des jeudis qui a été faite</a:t>
            </a:r>
            <a:endParaRPr lang="fr-CA" sz="1500" dirty="0">
              <a:solidFill>
                <a:schemeClr val="bg1"/>
              </a:solidFill>
            </a:endParaRPr>
          </a:p>
          <a:p>
            <a:pPr marL="292100" indent="-90170">
              <a:spcAft>
                <a:spcPts val="300"/>
              </a:spcAft>
              <a:buNone/>
              <a:tabLst>
                <a:tab pos="1170305" algn="l"/>
              </a:tabLst>
            </a:pPr>
            <a:r>
              <a:rPr lang="fr-FR" sz="1500" dirty="0">
                <a:solidFill>
                  <a:schemeClr val="bg1"/>
                </a:solidFill>
              </a:rPr>
              <a:t>		 28 Octobre / 4 novembre - 10 / 17 Février - 7 / 14 Avril - 9 / 16 Juin </a:t>
            </a:r>
            <a:endParaRPr lang="fr-CA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61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7AD6C-7D39-6078-7835-6B312FFCC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C7F576-BF7A-AC22-DF2B-40EA9E1C58E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dirty="0"/>
              <a:t>Balises de financement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F458E5-E7DB-988D-6471-0B4C5E04837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4908" y="1384326"/>
            <a:ext cx="11668341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Le projet doit être à finalité sociale inspiré des enjeux identifiés à la table.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Les fiduciaires doivent être membres des tables et peuvent être : OBNL, organismes d’action communautaires, municipalités/MRC, coop à but non lucratif, établissements scolaires</a:t>
            </a:r>
          </a:p>
          <a:p>
            <a:pPr marL="504000" indent="-457200">
              <a:spcBef>
                <a:spcPts val="300"/>
              </a:spcBef>
              <a:buFont typeface="Courier New" panose="02070309020205020404" pitchFamily="49" charset="0"/>
              <a:buChar char="o"/>
            </a:pPr>
            <a:r>
              <a:rPr lang="fr-CA" sz="2800" dirty="0">
                <a:solidFill>
                  <a:schemeClr val="bg1"/>
                </a:solidFill>
              </a:rPr>
              <a:t>		Priorités aux organismes d’action communautaires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S’assurer d’avoir des organismes d’action communautaires impliqués dans les projets financés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Projet issu d’une démarche concertée proposé et soutenu par une table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Projet qui répond à un objectif commun de table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2800" dirty="0">
                <a:solidFill>
                  <a:schemeClr val="bg1"/>
                </a:solidFill>
              </a:rPr>
              <a:t>Projet issu idéalement d’un plan d’action</a:t>
            </a:r>
            <a:endParaRPr lang="fr-CA" sz="2800" b="1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15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0A05-1FB1-7533-C4A3-91E9AED3E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8D52C-1E99-0BDB-7E5E-CEDCA302F62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199" y="341100"/>
            <a:ext cx="10515600" cy="649067"/>
          </a:xfrm>
        </p:spPr>
        <p:txBody>
          <a:bodyPr/>
          <a:lstStyle/>
          <a:p>
            <a:pPr algn="ctr"/>
            <a:r>
              <a:rPr lang="fr-CA" dirty="0"/>
              <a:t>Ordre du jour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5B94E0-E164-6C49-5F9F-F4A53A13608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9113" y="1090033"/>
            <a:ext cx="10253771" cy="5439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Mot de bienvenue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Lecture et adoption à l’unanimité de l’ODJ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Suivi des notes du 4 février et adoption à l’unanimité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FLAC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Rapport annuel financier 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Balises de financement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strike="sngStrike" dirty="0">
                <a:solidFill>
                  <a:schemeClr val="bg1"/>
                </a:solidFill>
              </a:rPr>
              <a:t>Critère de répartition de financement</a:t>
            </a:r>
            <a:endParaRPr lang="fr-CA" sz="1500" strike="sngStrike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Grande assemblée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Nouvelles des Tables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Nouvelles</a:t>
            </a:r>
            <a:endParaRPr lang="fr-CA" sz="1500" dirty="0">
              <a:solidFill>
                <a:schemeClr val="bg1"/>
              </a:solidFill>
            </a:endParaRPr>
          </a:p>
          <a:p>
            <a:pPr marL="1346200" lvl="1" indent="-266700">
              <a:spcAft>
                <a:spcPts val="300"/>
              </a:spcAft>
              <a:buFont typeface="+mj-lt"/>
              <a:buAutoNum type="alphaLcPeriod"/>
            </a:pPr>
            <a:r>
              <a:rPr lang="fr-FR" sz="1500" dirty="0">
                <a:solidFill>
                  <a:schemeClr val="bg1"/>
                </a:solidFill>
              </a:rPr>
              <a:t>Enjeux liés aux participations de tables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CDCBM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Info de la MRCBM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Comité santé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Suivis estriens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Points à ramener aux tables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CA" sz="1500" dirty="0">
                <a:solidFill>
                  <a:schemeClr val="bg1"/>
                </a:solidFill>
              </a:rPr>
              <a:t>Varia</a:t>
            </a:r>
          </a:p>
          <a:p>
            <a:pPr marL="355600" indent="-355600">
              <a:spcAft>
                <a:spcPts val="300"/>
              </a:spcAft>
              <a:buFont typeface="+mj-lt"/>
              <a:buAutoNum type="arabicPeriod"/>
            </a:pPr>
            <a:r>
              <a:rPr lang="fr-FR" sz="1500" dirty="0">
                <a:solidFill>
                  <a:schemeClr val="bg1"/>
                </a:solidFill>
              </a:rPr>
              <a:t>Calendrier rencontres des délégués : Est-ce qu’on garde les mercredis? Suggestion des jeudis qui a été faite</a:t>
            </a:r>
            <a:endParaRPr lang="fr-CA" sz="1500" dirty="0">
              <a:solidFill>
                <a:schemeClr val="bg1"/>
              </a:solidFill>
            </a:endParaRPr>
          </a:p>
          <a:p>
            <a:pPr marL="292100" indent="-90170">
              <a:spcAft>
                <a:spcPts val="300"/>
              </a:spcAft>
              <a:buNone/>
              <a:tabLst>
                <a:tab pos="1170305" algn="l"/>
              </a:tabLst>
            </a:pPr>
            <a:r>
              <a:rPr lang="fr-FR" sz="1500" dirty="0">
                <a:solidFill>
                  <a:schemeClr val="bg1"/>
                </a:solidFill>
              </a:rPr>
              <a:t>		 28 Octobre / 4 novembre - 10 / 17 Février - 7 / 14 Avril - 9 / 16 Juin </a:t>
            </a:r>
            <a:endParaRPr lang="fr-CA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119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D71D0-1A97-C091-6AA6-F676A7BE8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F2DA1-1605-904E-CB66-623D47A3285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21779" y="564250"/>
            <a:ext cx="10515600" cy="649067"/>
          </a:xfrm>
        </p:spPr>
        <p:txBody>
          <a:bodyPr/>
          <a:lstStyle/>
          <a:p>
            <a:r>
              <a:rPr lang="fr-CA" dirty="0"/>
              <a:t>Grande assemblée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F346BB-B564-263F-585E-A712F578B87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4908" y="1384326"/>
            <a:ext cx="11668341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3000" dirty="0">
                <a:solidFill>
                  <a:schemeClr val="bg1"/>
                </a:solidFill>
              </a:rPr>
              <a:t>Date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3000" dirty="0">
                <a:solidFill>
                  <a:schemeClr val="bg1"/>
                </a:solidFill>
              </a:rPr>
              <a:t>Budget</a:t>
            </a:r>
          </a:p>
          <a:p>
            <a:pPr marL="504000" indent="-457200">
              <a:spcBef>
                <a:spcPts val="300"/>
              </a:spcBef>
              <a:buFont typeface="Wingdings" panose="05000000000000000000" pitchFamily="2" charset="2"/>
              <a:buChar char="v"/>
            </a:pPr>
            <a:r>
              <a:rPr lang="fr-CA" sz="3000" dirty="0">
                <a:solidFill>
                  <a:schemeClr val="bg1"/>
                </a:solidFill>
              </a:rPr>
              <a:t>Objectifs</a:t>
            </a:r>
          </a:p>
          <a:p>
            <a:pPr marL="1440000" indent="-6120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A" sz="3000" dirty="0">
                <a:solidFill>
                  <a:schemeClr val="bg1"/>
                </a:solidFill>
              </a:rPr>
              <a:t>Clarifier le fonctionnement du RDSBM aux participants</a:t>
            </a:r>
          </a:p>
          <a:p>
            <a:pPr marL="1440000" indent="-6120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A" sz="3000" dirty="0">
                <a:solidFill>
                  <a:schemeClr val="bg1"/>
                </a:solidFill>
              </a:rPr>
              <a:t>Priorités territoriales / enjeux transversaux</a:t>
            </a:r>
          </a:p>
          <a:p>
            <a:pPr marL="1440000" indent="-6120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A" sz="3000" dirty="0">
                <a:solidFill>
                  <a:schemeClr val="bg1"/>
                </a:solidFill>
              </a:rPr>
              <a:t>Critères de financement</a:t>
            </a:r>
          </a:p>
          <a:p>
            <a:pPr marL="46800">
              <a:spcBef>
                <a:spcPts val="300"/>
              </a:spcBef>
            </a:pPr>
            <a:endParaRPr lang="fr-C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0685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Thème Office">
  <a:themeElements>
    <a:clrScheme name="RDCTBM">
      <a:dk1>
        <a:srgbClr val="EA5545"/>
      </a:dk1>
      <a:lt1>
        <a:srgbClr val="FFFFFF"/>
      </a:lt1>
      <a:dk2>
        <a:srgbClr val="676159"/>
      </a:dk2>
      <a:lt2>
        <a:srgbClr val="E95445"/>
      </a:lt2>
      <a:accent1>
        <a:srgbClr val="F5E39C"/>
      </a:accent1>
      <a:accent2>
        <a:srgbClr val="233061"/>
      </a:accent2>
      <a:accent3>
        <a:srgbClr val="00A789"/>
      </a:accent3>
      <a:accent4>
        <a:srgbClr val="FFBF41"/>
      </a:accent4>
      <a:accent5>
        <a:srgbClr val="FFFFFF"/>
      </a:accent5>
      <a:accent6>
        <a:srgbClr val="4568B0"/>
      </a:accent6>
      <a:hlink>
        <a:srgbClr val="4568AF"/>
      </a:hlink>
      <a:folHlink>
        <a:srgbClr val="E9544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39352</TotalTime>
  <Words>851</Words>
  <Application>Microsoft Office PowerPoint</Application>
  <PresentationFormat>Grand écran</PresentationFormat>
  <Paragraphs>144</Paragraphs>
  <Slides>12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Wingdings</vt:lpstr>
      <vt:lpstr>1_Thème Office</vt:lpstr>
      <vt:lpstr>Présentation PowerPoint</vt:lpstr>
      <vt:lpstr>Ordre du jour</vt:lpstr>
      <vt:lpstr>Rapport annuel</vt:lpstr>
      <vt:lpstr>Rapport annuel financier</vt:lpstr>
      <vt:lpstr>Rapport annuel financier (suite)</vt:lpstr>
      <vt:lpstr>Ordre du jour</vt:lpstr>
      <vt:lpstr>Balises de financement</vt:lpstr>
      <vt:lpstr>Ordre du jour</vt:lpstr>
      <vt:lpstr>Grande assemblée</vt:lpstr>
      <vt:lpstr>Échéancier provisoire</vt:lpstr>
      <vt:lpstr>Ordre du jour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Émie Benoit</dc:creator>
  <cp:lastModifiedBy>Utilisateur</cp:lastModifiedBy>
  <cp:revision>192</cp:revision>
  <dcterms:created xsi:type="dcterms:W3CDTF">2021-06-01T13:44:24Z</dcterms:created>
  <dcterms:modified xsi:type="dcterms:W3CDTF">2026-06-16T19:36:27Z</dcterms:modified>
</cp:coreProperties>
</file>